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57" r:id="rId4"/>
    <p:sldId id="260" r:id="rId5"/>
    <p:sldId id="259" r:id="rId6"/>
    <p:sldId id="258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3"/>
  </p:normalViewPr>
  <p:slideViewPr>
    <p:cSldViewPr snapToGrid="0" snapToObjects="1">
      <p:cViewPr varScale="1">
        <p:scale>
          <a:sx n="54" d="100"/>
          <a:sy n="54" d="100"/>
        </p:scale>
        <p:origin x="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2011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8219" y="-3419557"/>
            <a:ext cx="27457141" cy="227609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/>
          <p:nvPr/>
        </p:nvSpPr>
        <p:spPr>
          <a:xfrm>
            <a:off x="1972204" y="11855979"/>
            <a:ext cx="7324726" cy="5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>
            <a:lvl1pPr algn="l">
              <a:defRPr sz="2700">
                <a:solidFill>
                  <a:srgbClr val="45B6E8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school-58.ru </a:t>
            </a:r>
          </a:p>
        </p:txBody>
      </p:sp>
      <p:pic>
        <p:nvPicPr>
          <p:cNvPr id="1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6910" y="1561107"/>
            <a:ext cx="8152957" cy="25888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2022137" y="3154759"/>
            <a:ext cx="14716126" cy="365283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800">
                <a:latin typeface="+mj-lt"/>
                <a:ea typeface="+mj-ea"/>
                <a:cs typeface="+mj-cs"/>
                <a:sym typeface="Montserra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ере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773237" y="1357709"/>
            <a:ext cx="14716126" cy="200025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Montserra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" name="Shape 24"/>
          <p:cNvSpPr/>
          <p:nvPr/>
        </p:nvSpPr>
        <p:spPr>
          <a:xfrm>
            <a:off x="15459603" y="11855979"/>
            <a:ext cx="7324726" cy="5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pPr lvl="3" algn="r">
              <a:defRPr sz="27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school-58.ru 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891837" y="11702216"/>
            <a:ext cx="746049" cy="7540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48207" y="2053983"/>
            <a:ext cx="1074186" cy="98870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2636837" y="11879857"/>
            <a:ext cx="14716126" cy="252928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7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0" indent="228600">
              <a:spcBef>
                <a:spcPts val="0"/>
              </a:spcBef>
              <a:buSzTx/>
              <a:buNone/>
              <a:defRPr sz="27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0" indent="457200">
              <a:spcBef>
                <a:spcPts val="0"/>
              </a:spcBef>
              <a:buSzTx/>
              <a:buNone/>
              <a:defRPr sz="27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0" indent="685800">
              <a:spcBef>
                <a:spcPts val="0"/>
              </a:spcBef>
              <a:buSzTx/>
              <a:buNone/>
              <a:defRPr sz="27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0" indent="914400">
              <a:spcBef>
                <a:spcPts val="0"/>
              </a:spcBef>
              <a:buSzTx/>
              <a:buNone/>
              <a:defRPr sz="27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183070" y="13010554"/>
            <a:ext cx="746050" cy="75401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l">
              <a:defRPr sz="4100" b="1">
                <a:solidFill>
                  <a:srgbClr val="53585F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1pPr>
      <a:lvl2pPr marL="0" marR="0" indent="228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2pPr>
      <a:lvl3pPr marL="0" marR="0" indent="457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3pPr>
      <a:lvl4pPr marL="0" marR="0" indent="685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4pPr>
      <a:lvl5pPr marL="0" marR="0" indent="914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5pPr>
      <a:lvl6pPr marL="0" marR="0" indent="11430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6pPr>
      <a:lvl7pPr marL="0" marR="0" indent="1371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7pPr>
      <a:lvl8pPr marL="0" marR="0" indent="1600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8pPr>
      <a:lvl9pPr marL="0" marR="0" indent="1828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T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9106" y="11672047"/>
            <a:ext cx="2393576" cy="121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rm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7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4706" y="11080376"/>
            <a:ext cx="3065929" cy="180190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rm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7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729" y="10267008"/>
            <a:ext cx="656216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cap="all" dirty="0" smtClean="0">
                <a:solidFill>
                  <a:schemeClr val="accent4">
                    <a:lumMod val="75000"/>
                  </a:schemeClr>
                </a:solidFill>
                <a:latin typeface="Source Han Sans Bold"/>
              </a:rPr>
              <a:t>КАША </a:t>
            </a:r>
            <a:r>
              <a:rPr lang="ru-RU" sz="3600" b="1" i="1" cap="all" dirty="0">
                <a:solidFill>
                  <a:schemeClr val="accent4">
                    <a:lumMod val="75000"/>
                  </a:schemeClr>
                </a:solidFill>
                <a:latin typeface="Source Han Sans Bold"/>
              </a:rPr>
              <a:t>– </a:t>
            </a:r>
            <a:r>
              <a:rPr lang="ru-RU" sz="3600" b="1" i="1" cap="all" dirty="0" smtClean="0">
                <a:solidFill>
                  <a:schemeClr val="accent4">
                    <a:lumMod val="75000"/>
                  </a:schemeClr>
                </a:solidFill>
                <a:latin typeface="Source Han Sans Bold"/>
              </a:rPr>
              <a:t>СИЛА НАША </a:t>
            </a:r>
          </a:p>
          <a:p>
            <a:r>
              <a:rPr lang="ru-RU" sz="3600" b="1" i="1" cap="all" dirty="0" smtClean="0">
                <a:solidFill>
                  <a:schemeClr val="accent4">
                    <a:lumMod val="75000"/>
                  </a:schemeClr>
                </a:solidFill>
                <a:latin typeface="Source Han Sans Bold"/>
              </a:rPr>
              <a:t>ИЛИ </a:t>
            </a:r>
            <a:r>
              <a:rPr lang="ru-RU" sz="3600" b="1" i="1" cap="all" dirty="0">
                <a:solidFill>
                  <a:schemeClr val="accent4">
                    <a:lumMod val="75000"/>
                  </a:schemeClr>
                </a:solidFill>
                <a:latin typeface="Source Han Sans Bold"/>
              </a:rPr>
              <a:t>ЕЩЁ РАЗ О САМОМ ПОЛЕЗНОМ ПРОДУКТЕ НА </a:t>
            </a:r>
            <a:r>
              <a:rPr lang="ru-RU" sz="3600" b="1" i="1" cap="all" dirty="0" smtClean="0">
                <a:solidFill>
                  <a:schemeClr val="accent4">
                    <a:lumMod val="75000"/>
                  </a:schemeClr>
                </a:solidFill>
                <a:latin typeface="Source Han Sans Bold"/>
              </a:rPr>
              <a:t>ЗАВТРАК</a:t>
            </a:r>
          </a:p>
          <a:p>
            <a:endParaRPr lang="ru-RU" b="1" cap="all" dirty="0">
              <a:solidFill>
                <a:srgbClr val="363636"/>
              </a:solidFill>
              <a:latin typeface="Source Han Sans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1005" y="4748227"/>
            <a:ext cx="13936506" cy="21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600" b="1" i="1" u="none" strike="noStrike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sym typeface="Helvetica Light"/>
              </a:rPr>
              <a:t>Вкусно и полезно в школе № 58.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600" b="1" i="1" dirty="0" smtClean="0">
                <a:solidFill>
                  <a:schemeClr val="accent4">
                    <a:lumMod val="75000"/>
                  </a:schemeClr>
                </a:solidFill>
              </a:rPr>
              <a:t>Завтрак.</a:t>
            </a:r>
            <a:endParaRPr kumimoji="0" lang="ru-RU" sz="6600" b="1" i="1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45400" y="11605846"/>
            <a:ext cx="2778369" cy="1037492"/>
          </a:xfrm>
          <a:prstGeom prst="rect">
            <a:avLst/>
          </a:prstGeom>
          <a:solidFill>
            <a:srgbClr val="45B6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rm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7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132" y="640884"/>
            <a:ext cx="21083452" cy="1191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3200" dirty="0" smtClean="0">
                <a:solidFill>
                  <a:srgbClr val="363636"/>
                </a:solidFill>
                <a:latin typeface="Source Han Sans Regular"/>
              </a:rPr>
              <a:t>Горячее 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питание школьников каждый день начинается </a:t>
            </a:r>
            <a:r>
              <a:rPr lang="ru-RU" sz="3200" b="1" dirty="0">
                <a:solidFill>
                  <a:srgbClr val="363636"/>
                </a:solidFill>
                <a:latin typeface="Source Han Sans Regular"/>
              </a:rPr>
              <a:t>с аппетитного 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завтрака. У каш </a:t>
            </a:r>
            <a:r>
              <a:rPr lang="ru-RU" sz="3200" dirty="0" smtClean="0">
                <a:solidFill>
                  <a:srgbClr val="363636"/>
                </a:solidFill>
                <a:latin typeface="Source Han Sans Regular"/>
              </a:rPr>
              <a:t>много 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полезных свойств: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363636"/>
                </a:solidFill>
                <a:latin typeface="Source Han Sans Regular"/>
              </a:rPr>
              <a:t> Крупы 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богаты пищевыми волокнами, благотворно влияющими на детский организм. Одним из таких элементов является β-</a:t>
            </a:r>
            <a:r>
              <a:rPr lang="ru-RU" sz="3200" dirty="0" err="1">
                <a:solidFill>
                  <a:srgbClr val="363636"/>
                </a:solidFill>
                <a:latin typeface="Source Han Sans Regular"/>
              </a:rPr>
              <a:t>глюкан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, который содержится в овсе и способствует снижению риска сердечно-сосудистых заболеваний, поскольку нормализует содержание холестерина и уровня сахара в крови. Данный факт подтвержден комиссией ЕС.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363636"/>
                </a:solidFill>
                <a:latin typeface="Source Han Sans Regular"/>
              </a:rPr>
              <a:t> Хлопья 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всех видов злаков содержат витамины А, РР, группы В, и микроэлементы марганец, калий, фосфор, железо, кальций, цинк и селен.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363636"/>
                </a:solidFill>
                <a:latin typeface="Source Han Sans Regular"/>
              </a:rPr>
              <a:t> Зерновые 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каши укрепляют иммунную систему. Улучшается обмен веществ, пищеварение работает как часы. </a:t>
            </a:r>
            <a:r>
              <a:rPr lang="ru-RU" sz="3200" b="1" dirty="0">
                <a:solidFill>
                  <a:srgbClr val="363636"/>
                </a:solidFill>
                <a:latin typeface="Source Han Sans Regular"/>
              </a:rPr>
              <a:t>Осенью, в сезон простуд, правильные завтраки с овсянкой, гречкой, пшёнкой будут выполнять роль защитников иммунитета </a:t>
            </a:r>
            <a:r>
              <a:rPr lang="ru-RU" sz="3200" b="1" dirty="0" smtClean="0">
                <a:solidFill>
                  <a:srgbClr val="363636"/>
                </a:solidFill>
                <a:latin typeface="Source Han Sans Regular"/>
              </a:rPr>
              <a:t>школьника.</a:t>
            </a:r>
            <a:endParaRPr lang="ru-RU" sz="3200" b="1" dirty="0">
              <a:solidFill>
                <a:srgbClr val="363636"/>
              </a:solidFill>
              <a:latin typeface="Source Han Sans Regular"/>
            </a:endParaRPr>
          </a:p>
          <a:p>
            <a:pPr indent="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363636"/>
                </a:solidFill>
                <a:latin typeface="Source Han Sans Regular"/>
              </a:rPr>
              <a:t>Завтраки, приготовленные из крупных овсяных хлопьев, помогут детям надолго сохранить чувство сытости, не отвлекаясь от интересных уроков и важных школьных заданий</a:t>
            </a:r>
            <a:r>
              <a:rPr lang="ru-RU" sz="3200" dirty="0">
                <a:solidFill>
                  <a:srgbClr val="363636"/>
                </a:solidFill>
                <a:latin typeface="Source Han Sans Regular"/>
              </a:rPr>
              <a:t>. В таких кашах «работают» медленные углеводы. Они плавно высвобождают сахар в кровь, поддерживая таким образом постоянный уровень энергии и сохраняя чувство сытости надолго. Углеводы являются неотъемлемым компонентом наших клеток и тканей.</a:t>
            </a:r>
          </a:p>
        </p:txBody>
      </p:sp>
    </p:spTree>
    <p:extLst>
      <p:ext uri="{BB962C8B-B14F-4D97-AF65-F5344CB8AC3E}">
        <p14:creationId xmlns:p14="http://schemas.microsoft.com/office/powerpoint/2010/main" val="12061411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345400" y="11605846"/>
            <a:ext cx="2778369" cy="1037492"/>
          </a:xfrm>
          <a:prstGeom prst="rect">
            <a:avLst/>
          </a:prstGeom>
          <a:solidFill>
            <a:srgbClr val="45B6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rm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7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8" y="261258"/>
            <a:ext cx="12911036" cy="695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790" y="3000878"/>
            <a:ext cx="12021864" cy="670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6017" y="8020706"/>
            <a:ext cx="1166977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Полноценный завтрак укрепляет иммунитет, сохраняет здоровье и помогает успешно учиться в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школе. </a:t>
            </a:r>
          </a:p>
          <a:p>
            <a:pPr indent="457200"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полезной пищи между уроками способствует поддержанию работоспособности до конца уроков.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45400" y="11605846"/>
            <a:ext cx="2778369" cy="1037492"/>
          </a:xfrm>
          <a:prstGeom prst="rect">
            <a:avLst/>
          </a:prstGeom>
          <a:solidFill>
            <a:srgbClr val="45B6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rm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7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" y="175649"/>
            <a:ext cx="10998058" cy="630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12184066" y="6480186"/>
            <a:ext cx="11825466" cy="713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20972" y="7783463"/>
            <a:ext cx="109259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4800" dirty="0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 </a:t>
            </a:r>
            <a:r>
              <a:rPr lang="ru-RU" sz="4800" dirty="0" smtClean="0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должна </a:t>
            </a:r>
            <a:r>
              <a:rPr lang="ru-RU" sz="4800" dirty="0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сбалансированной, содержать витамины, полезные микроэлементы, жиры, углеводы и белки в количестве, необходимом для нормального роста и развития детей. </a:t>
            </a:r>
          </a:p>
        </p:txBody>
      </p:sp>
    </p:spTree>
    <p:extLst>
      <p:ext uri="{BB962C8B-B14F-4D97-AF65-F5344CB8AC3E}">
        <p14:creationId xmlns:p14="http://schemas.microsoft.com/office/powerpoint/2010/main" val="60726027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345400" y="11605846"/>
            <a:ext cx="2778369" cy="1037492"/>
          </a:xfrm>
          <a:prstGeom prst="rect">
            <a:avLst/>
          </a:prstGeom>
          <a:solidFill>
            <a:srgbClr val="45B6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rm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7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r="4187"/>
          <a:stretch/>
        </p:blipFill>
        <p:spPr>
          <a:xfrm>
            <a:off x="288932" y="418011"/>
            <a:ext cx="14811732" cy="788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511" y="5962549"/>
            <a:ext cx="13738932" cy="740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44104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45400" y="11605846"/>
            <a:ext cx="2778369" cy="1037492"/>
          </a:xfrm>
          <a:prstGeom prst="rect">
            <a:avLst/>
          </a:prstGeom>
          <a:solidFill>
            <a:srgbClr val="45B6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rm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7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4" y="197901"/>
            <a:ext cx="15351085" cy="860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67304" y="9241155"/>
            <a:ext cx="1219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подадим нашим детям хороший пример и вместе сформируем полезную привычку питаться правильного, начиная с утреннего приёма пищи!</a:t>
            </a:r>
          </a:p>
          <a:p>
            <a:r>
              <a:rPr lang="ru-RU" sz="4800" dirty="0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387305065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 Regular"/>
        <a:ea typeface="Montserrat Regular"/>
        <a:cs typeface="Montserrat Regular"/>
      </a:majorFont>
      <a:minorFont>
        <a:latin typeface="Montserrat SemiBold"/>
        <a:ea typeface="Montserrat SemiBold"/>
        <a:cs typeface="Montserrat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t">
        <a:norm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 Regular"/>
        <a:ea typeface="Montserrat Regular"/>
        <a:cs typeface="Montserrat Regular"/>
      </a:majorFont>
      <a:minorFont>
        <a:latin typeface="Montserrat SemiBold"/>
        <a:ea typeface="Montserrat SemiBold"/>
        <a:cs typeface="Montserrat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t">
        <a:norm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159</Words>
  <Application>Microsoft Office PowerPoint</Application>
  <PresentationFormat>Произвольный</PresentationFormat>
  <Paragraphs>14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Helvetica Light</vt:lpstr>
      <vt:lpstr>Helvetica Neue</vt:lpstr>
      <vt:lpstr>Montserrat Regular</vt:lpstr>
      <vt:lpstr>PT Sans</vt:lpstr>
      <vt:lpstr>Source Han Sans Bold</vt:lpstr>
      <vt:lpstr>Source Han Sans Regular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всероссийской школьной олимпиады</dc:title>
  <dc:creator>Admin</dc:creator>
  <cp:lastModifiedBy>Admin</cp:lastModifiedBy>
  <cp:revision>9</cp:revision>
  <dcterms:modified xsi:type="dcterms:W3CDTF">2021-10-22T13:47:52Z</dcterms:modified>
</cp:coreProperties>
</file>