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3"/>
  </p:notesMasterIdLst>
  <p:sldIdLst>
    <p:sldId id="256" r:id="rId3"/>
    <p:sldId id="272" r:id="rId4"/>
    <p:sldId id="273" r:id="rId5"/>
    <p:sldId id="275" r:id="rId6"/>
    <p:sldId id="274" r:id="rId7"/>
    <p:sldId id="276" r:id="rId8"/>
    <p:sldId id="277" r:id="rId9"/>
    <p:sldId id="279" r:id="rId10"/>
    <p:sldId id="280" r:id="rId11"/>
    <p:sldId id="281" r:id="rId12"/>
    <p:sldId id="283" r:id="rId13"/>
    <p:sldId id="284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68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3"/>
  </p:normalViewPr>
  <p:slideViewPr>
    <p:cSldViewPr snapToGrid="0" snapToObjects="1">
      <p:cViewPr varScale="1">
        <p:scale>
          <a:sx n="55" d="100"/>
          <a:sy n="55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520111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5FDE2-B99C-4BF2-AED3-DA568B87F37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474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38219" y="-3419557"/>
            <a:ext cx="27457141" cy="2276097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2"/>
          <p:cNvSpPr/>
          <p:nvPr/>
        </p:nvSpPr>
        <p:spPr>
          <a:xfrm>
            <a:off x="1972204" y="11855979"/>
            <a:ext cx="7324726" cy="573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normAutofit/>
          </a:bodyPr>
          <a:lstStyle>
            <a:lvl1pPr algn="l">
              <a:defRPr sz="2700">
                <a:solidFill>
                  <a:srgbClr val="45B6E8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r>
              <a:t>school-58.ru </a:t>
            </a:r>
          </a:p>
        </p:txBody>
      </p:sp>
      <p:pic>
        <p:nvPicPr>
          <p:cNvPr id="13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6910" y="1561107"/>
            <a:ext cx="8152957" cy="2588845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12022137" y="3154759"/>
            <a:ext cx="14716126" cy="3652838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0000"/>
              </a:lnSpc>
              <a:defRPr sz="5800">
                <a:latin typeface="+mj-lt"/>
                <a:ea typeface="+mj-ea"/>
                <a:cs typeface="+mj-cs"/>
                <a:sym typeface="Montserrat Regular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ереб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1773237" y="1357709"/>
            <a:ext cx="14716126" cy="2000251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0000"/>
              </a:lnSpc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Montserrat Regular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" name="Shape 24"/>
          <p:cNvSpPr/>
          <p:nvPr/>
        </p:nvSpPr>
        <p:spPr>
          <a:xfrm>
            <a:off x="15459603" y="11855979"/>
            <a:ext cx="7324726" cy="573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normAutofit/>
          </a:bodyPr>
          <a:lstStyle/>
          <a:p>
            <a:pPr lvl="3" algn="r">
              <a:defRPr sz="27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pPr>
            <a:r>
              <a:t>school-58.ru </a:t>
            </a:r>
          </a:p>
        </p:txBody>
      </p:sp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1891837" y="11702216"/>
            <a:ext cx="746049" cy="7540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6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48207" y="2053983"/>
            <a:ext cx="1074186" cy="988703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>
            <a:spLocks noGrp="1"/>
          </p:cNvSpPr>
          <p:nvPr>
            <p:ph type="body" sz="quarter" idx="1"/>
          </p:nvPr>
        </p:nvSpPr>
        <p:spPr>
          <a:xfrm>
            <a:off x="2636837" y="11879857"/>
            <a:ext cx="14716126" cy="2529286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7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0" indent="228600">
              <a:spcBef>
                <a:spcPts val="0"/>
              </a:spcBef>
              <a:buSzTx/>
              <a:buNone/>
              <a:defRPr sz="27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0" indent="457200">
              <a:spcBef>
                <a:spcPts val="0"/>
              </a:spcBef>
              <a:buSzTx/>
              <a:buNone/>
              <a:defRPr sz="27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0" indent="685800">
              <a:spcBef>
                <a:spcPts val="0"/>
              </a:spcBef>
              <a:buSzTx/>
              <a:buNone/>
              <a:defRPr sz="27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0" indent="914400">
              <a:spcBef>
                <a:spcPts val="0"/>
              </a:spcBef>
              <a:buSzTx/>
              <a:buNone/>
              <a:defRPr sz="27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пасибо за вним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1773237" y="1345009"/>
            <a:ext cx="14716126" cy="2000251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0000"/>
              </a:lnSpc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Montserrat Regular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4" name="Shape 94"/>
          <p:cNvSpPr/>
          <p:nvPr/>
        </p:nvSpPr>
        <p:spPr>
          <a:xfrm>
            <a:off x="15459603" y="11855979"/>
            <a:ext cx="7324726" cy="573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>
            <a:normAutofit/>
          </a:bodyPr>
          <a:lstStyle/>
          <a:p>
            <a:pPr lvl="3" algn="r">
              <a:defRPr sz="2700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defRPr>
            </a:pPr>
            <a:r>
              <a:t>school-58.ru </a:t>
            </a:r>
          </a:p>
        </p:txBody>
      </p:sp>
      <p:pic>
        <p:nvPicPr>
          <p:cNvPr id="95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48207" y="2053983"/>
            <a:ext cx="1074186" cy="988703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xfrm>
            <a:off x="1891837" y="11702216"/>
            <a:ext cx="746049" cy="75401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4B24D-9952-463C-BF1D-CD31D1A2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B7B7B6-F868-41D9-BBE0-2957B562C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007966-5922-4BA0-A50B-C243D1C1E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2809-9640-413E-A57C-02B543D3191A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FBFCC7-FFCE-45EA-8400-86D6143C3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265D8C-E24C-41FD-A257-B9A066FC4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83070" y="13010554"/>
            <a:ext cx="785470" cy="775211"/>
          </a:xfrm>
        </p:spPr>
        <p:txBody>
          <a:bodyPr/>
          <a:lstStyle/>
          <a:p>
            <a:fld id="{C3634648-7F85-4616-A045-3E1DEC8E68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36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54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7C700A-5304-AF11-D04A-421AA0918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1D0A92-DD01-CF03-485F-727C98817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8D735F-D825-3C40-D39B-7323CB7AD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F10A-2169-423A-AC17-29D8A7CE7AF6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157D1D-E1B7-0219-2E7D-79DA06F2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8894CD-F6F8-9D20-7CBD-7DEB1F22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83070" y="13010554"/>
            <a:ext cx="785470" cy="775211"/>
          </a:xfrm>
        </p:spPr>
        <p:txBody>
          <a:bodyPr/>
          <a:lstStyle/>
          <a:p>
            <a:fld id="{3568707D-0B77-4319-9896-88F1DA56C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686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441EA-2E16-4B7E-8369-F0229C7DE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867745-B435-466D-9921-21C495D7B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CDD897-1EA2-4C77-BB7F-B30608F35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FE7015-69BA-401E-867C-DEA166E18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AA38E9-B7F7-4EB8-9C3A-67969EBCB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695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4B24D-9952-463C-BF1D-CD31D1A2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B7B7B6-F868-41D9-BBE0-2957B562C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007966-5922-4BA0-A50B-C243D1C1E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FBFCC7-FFCE-45EA-8400-86D6143C3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265D8C-E24C-41FD-A257-B9A066FC4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A4057-4065-41FD-A7BA-7FEB57602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91C44C-19AA-4AC7-9C6B-3B1334429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EBEDB3-1482-41F4-8068-115A1F943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B3470B-E0D4-4154-AAB9-5C8BB947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9E1BA-0993-4D6F-B72C-B15B8269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600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D6DFA-0EF6-45CA-B8AC-3D5A1FA38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360A85-9303-4750-BAE7-AEAD97947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245003-F099-4B50-8D71-D8A41EDCC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F52E90-781A-41E5-A5CE-B8D124485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E3B07C-2B2A-4263-9111-E7ACEAF15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3B3D23-112A-4C7E-A039-D0D811FD9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181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517A2-AF25-4A0D-AAFD-BADBE49D8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215708-16EA-4348-BD99-5615BF30D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765451-DA21-424A-91AE-28A488BFB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54F3E41-F8F6-4D7C-9651-88890AF87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9712EB7-1138-4FC8-B8EB-47B36C424C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FA192E-64AC-4646-A519-0C6C82653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621D90-AB5B-4D5F-8379-D879C3B7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740895E-45F2-4D0D-AD16-8694204A5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347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B4B9F-7CF6-4A80-9690-A597DEA14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7134468-D5D9-4CE5-91DD-2AAD2139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BE4B10-7FEE-4352-9D37-CCEFA98A5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FBF163-3838-4CA0-8090-ECFF0C9E7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99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728E356-453F-434A-9D4D-7A21DB81F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03DEF1-D2EF-4049-9495-C07827219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F4C474-1CAA-4E70-B872-6AB4A5A4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983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9B029-7B81-42B6-8BFD-72ADDC730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4E485D-3EE4-46AD-BBAC-C200C23CC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EC5CAB-A161-4296-A1BE-78EA96B44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620EA7-2B91-4124-9A1C-35418EF58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6A139B-6883-4939-A942-3DB77FD1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2CC4DE-48A2-4EAB-B1AD-BCBF92AFC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63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93845-3728-4EFD-B260-4500E2C27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2E42D9-EF1A-486D-9A4C-1986FC9E3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C7F733-A41D-4F3B-B4A8-B25AAEA08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0A7E-EF3A-423F-8073-1D2D27F8B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77A8D0-8652-4EC8-A428-B10F1772D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630678-960A-4BEF-8FC8-70529C71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741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BCFE1-7ACB-41CA-9B72-452C18D5C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71142A-290E-43E3-B9A1-0FAEBA4FA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3F81F0-2C1F-4D25-B34B-D8E656A8C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96A6BC-395A-4CE6-B2C2-9A7DFB316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C218A9-F2FD-48E3-94EA-F15CCB4B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0554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6E45278-201D-47BD-97A2-32F6BD8410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9811FC7-F58E-425B-9831-B34E5B69D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EE62DE-B4F8-438D-B7DE-DFDD7CAA2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E02E2B-4DAA-43D0-88BE-CD8D57C5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5C4829-0E5A-47F3-BDAE-D55CE76E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471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387453" y="625078"/>
            <a:ext cx="15609094" cy="303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387453" y="3661171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2183070" y="13010554"/>
            <a:ext cx="746050" cy="75401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 algn="l">
              <a:defRPr sz="4100" b="1">
                <a:solidFill>
                  <a:srgbClr val="53585F"/>
                </a:solidFill>
                <a:latin typeface="PT Sans"/>
                <a:ea typeface="PT Sans"/>
                <a:cs typeface="PT Sans"/>
                <a:sym typeface="PT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70" r:id="rId5"/>
    <p:sldLayoutId id="2147483671" r:id="rId6"/>
    <p:sldLayoutId id="2147483672" r:id="rId7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17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0618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506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9508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395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8398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284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7288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173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1pPr>
      <a:lvl2pPr marL="0" marR="0" indent="22860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2pPr>
      <a:lvl3pPr marL="0" marR="0" indent="45720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3pPr>
      <a:lvl4pPr marL="0" marR="0" indent="68580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4pPr>
      <a:lvl5pPr marL="0" marR="0" indent="91440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5pPr>
      <a:lvl6pPr marL="0" marR="0" indent="114300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6pPr>
      <a:lvl7pPr marL="0" marR="0" indent="137160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7pPr>
      <a:lvl8pPr marL="0" marR="0" indent="160020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8pPr>
      <a:lvl9pPr marL="0" marR="0" indent="182880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T San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C9239B-7C1B-4EEE-980C-048235D5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9D9DB7-27D0-4C7B-97CA-F775D205D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69DEE2-32E5-4B99-9C03-82A9248C98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/>
            <a:fld id="{D78F2809-9640-413E-A57C-02B543D3191A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07.11.2022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9A98CE-CD47-46F0-86AB-92D6D93EC9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5A7610-3E27-48C0-A57B-FEA128663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/>
            <a:fld id="{C3634648-7F85-4616-A045-3E1DEC8E6813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1828800"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56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ctrTitle"/>
          </p:nvPr>
        </p:nvSpPr>
        <p:spPr>
          <a:xfrm>
            <a:off x="3727077" y="4765045"/>
            <a:ext cx="16279906" cy="365283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Образовательные модули в 5-6 х классах</a:t>
            </a:r>
            <a:br>
              <a:rPr lang="ru-RU" sz="8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sz="8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13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6910" y="1561107"/>
            <a:ext cx="8152957" cy="25888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3146" y="458760"/>
            <a:ext cx="15525953" cy="2874990"/>
          </a:xfrm>
        </p:spPr>
        <p:txBody>
          <a:bodyPr>
            <a:noAutofit/>
          </a:bodyPr>
          <a:lstStyle/>
          <a:p>
            <a:pPr algn="ctr"/>
            <a:r>
              <a:rPr lang="ru-RU" sz="6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«Жизнь под микроскопом»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8EBE5-203E-4DE9-82DB-D65F298DBCB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99591" y="1828706"/>
            <a:ext cx="12366839" cy="5230359"/>
          </a:xfrm>
        </p:spPr>
        <p:txBody>
          <a:bodyPr>
            <a:normAutofit fontScale="70000" lnSpcReduction="2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</a:t>
            </a:r>
            <a:r>
              <a:rPr lang="ru-RU" sz="6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сделали:</a:t>
            </a:r>
            <a:endParaRPr lang="ru-RU" sz="6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познакомились с устройством микроскопа;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узнали, что собой представляет клетка, как она выглядит под микроскопом;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научились 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готовить микропрепараты;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увидели привычные нам объекты под </a:t>
            </a:r>
            <a:r>
              <a:rPr lang="ru-RU" sz="6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микроскопом.</a:t>
            </a:r>
            <a:endParaRPr lang="ru-RU" sz="6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IMG-20221015-WA0000.jpg">
            <a:extLst>
              <a:ext uri="{FF2B5EF4-FFF2-40B4-BE49-F238E27FC236}">
                <a16:creationId xmlns:a16="http://schemas.microsoft.com/office/drawing/2014/main" id="{04B10E6D-95FA-476C-BC1D-9A7EBFECA1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887200" y="68580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algn="l" defTabSz="1828800" hangingPunct="1"/>
            <a:endParaRPr lang="ru-RU" sz="36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D4141F-B26B-47BE-9D2F-0AFA8E23F5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4646" y="10167532"/>
            <a:ext cx="4067004" cy="341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7F29BF-4FB8-4B82-A65E-9E9F4A7CCF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4910" y="6533526"/>
            <a:ext cx="3670658" cy="35829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5365CEB-20DE-4ACA-88A5-30EB3EF79B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2135" y="9913393"/>
            <a:ext cx="3657156" cy="37214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C2B88D-90A5-43BB-908D-ED97CE214CD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918652" y="9918171"/>
            <a:ext cx="3324022" cy="3822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1A88F3C-649B-49E5-BAC7-01AB533B427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1868" y="6324338"/>
            <a:ext cx="4032066" cy="36918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06"/>
          <a:stretch/>
        </p:blipFill>
        <p:spPr>
          <a:xfrm>
            <a:off x="11602036" y="9750195"/>
            <a:ext cx="3625404" cy="37299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81266" y="6598961"/>
            <a:ext cx="3938998" cy="3382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AutoShape 2" descr="PHOTO-2022-10-15-12-03-17.jpg"/>
          <p:cNvSpPr>
            <a:spLocks noChangeAspect="1" noChangeArrowheads="1"/>
          </p:cNvSpPr>
          <p:nvPr/>
        </p:nvSpPr>
        <p:spPr bwMode="auto">
          <a:xfrm>
            <a:off x="311150" y="-288925"/>
            <a:ext cx="609600" cy="6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algn="l" defTabSz="1828800" hangingPunct="1"/>
            <a:endParaRPr lang="ru-RU" sz="36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16"/>
          <a:stretch/>
        </p:blipFill>
        <p:spPr>
          <a:xfrm>
            <a:off x="3679564" y="6324338"/>
            <a:ext cx="3600292" cy="3511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183436" y="2250837"/>
            <a:ext cx="5717434" cy="471609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518874" y="2631193"/>
            <a:ext cx="5763500" cy="42936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55980" y="7481313"/>
            <a:ext cx="9528020" cy="426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52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«Юный топограф»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8EBE5-203E-4DE9-82DB-D65F298DB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2" y="3798276"/>
            <a:ext cx="10172698" cy="8159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</a:t>
            </a:r>
            <a:r>
              <a:rPr lang="ru-RU" sz="4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сделали: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научились брать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азимут;</a:t>
            </a:r>
          </a:p>
          <a:p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рассчитывать масштаб;</a:t>
            </a:r>
          </a:p>
          <a:p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строить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рельефа.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un9-40.userapi.com/impg/jKlF5KNlQbHelUexnl4JUSQTIAX1geJmVG3bGQ/iRV-qf1gP30.jpg?size=810x1080&amp;quality=95&amp;sign=8876dc2fd9d8f638ceaa480ba434d87f&amp;type=albu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84769" y="949739"/>
            <a:ext cx="5028196" cy="670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3532" y="4301870"/>
            <a:ext cx="5552038" cy="740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s://sun9-87.userapi.com/impg/uNQp7u4mZZXP7NrKPgosGL2YKgVyJei9plLZ-A/WhKiXqECeyw.jpg?size=810x1080&amp;quality=95&amp;sign=0aecbdc5d5bd0aa3f7d5e8726543d3b5&amp;type=albu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2579" y="6903322"/>
            <a:ext cx="4788798" cy="638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05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72221" y="268982"/>
            <a:ext cx="9864078" cy="7368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03105" y="450064"/>
            <a:ext cx="7446590" cy="1661993"/>
          </a:xfrm>
          <a:prstGeom prst="rect">
            <a:avLst/>
          </a:prstGeom>
          <a:noFill/>
        </p:spPr>
        <p:txBody>
          <a:bodyPr wrap="none" lIns="182880" tIns="91440" rIns="182880" bIns="91440">
            <a:spAutoFit/>
          </a:bodyPr>
          <a:lstStyle/>
          <a:p>
            <a:r>
              <a:rPr lang="ru-RU" sz="9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9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Our planet</a:t>
            </a:r>
            <a:r>
              <a:rPr lang="ru-RU" sz="9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0022" y="3392732"/>
            <a:ext cx="12310120" cy="2646878"/>
          </a:xfrm>
          <a:prstGeom prst="rect">
            <a:avLst/>
          </a:prstGeom>
          <a:noFill/>
        </p:spPr>
        <p:txBody>
          <a:bodyPr wrap="square" lIns="182880" tIns="91440" rIns="182880" bIns="91440">
            <a:spAutoFit/>
          </a:bodyPr>
          <a:lstStyle/>
          <a:p>
            <a:pPr algn="ctr"/>
            <a:r>
              <a:rPr lang="ru-RU" sz="80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 , которые </a:t>
            </a:r>
          </a:p>
          <a:p>
            <a:pPr algn="ctr"/>
            <a:r>
              <a:rPr lang="ru-RU" sz="80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 сделали:</a:t>
            </a:r>
            <a:endParaRPr lang="ru-RU" sz="8000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132114" y="7722097"/>
            <a:ext cx="7526739" cy="14157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182880" tIns="91440" rIns="182880" bIns="91440">
            <a:spAutoFit/>
          </a:bodyPr>
          <a:lstStyle/>
          <a:p>
            <a:pPr algn="ctr"/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Milky way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–это не батончик!</a:t>
            </a:r>
          </a:p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Это- млечный путь))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01043" y="9306272"/>
            <a:ext cx="7815281" cy="1908215"/>
          </a:xfrm>
          <a:prstGeom prst="rect">
            <a:avLst/>
          </a:prstGeom>
          <a:noFill/>
        </p:spPr>
        <p:txBody>
          <a:bodyPr wrap="none" lIns="182880" tIns="91440" rIns="182880" bIns="9144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600" b="1" dirty="0">
                <a:ln/>
                <a:solidFill>
                  <a:schemeClr val="accent2">
                    <a:lumMod val="50000"/>
                  </a:schemeClr>
                </a:solidFill>
              </a:rPr>
              <a:t>Некоторые планеты </a:t>
            </a:r>
          </a:p>
          <a:p>
            <a:pPr algn="ctr"/>
            <a:r>
              <a:rPr lang="ru-RU" sz="5600" b="1" dirty="0">
                <a:ln/>
                <a:solidFill>
                  <a:schemeClr val="accent2">
                    <a:lumMod val="50000"/>
                  </a:schemeClr>
                </a:solidFill>
              </a:rPr>
              <a:t>состоят из газа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91712" y="11222996"/>
            <a:ext cx="9257983" cy="19082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182880" tIns="91440" rIns="182880" bIns="91440">
            <a:spAutoFit/>
          </a:bodyPr>
          <a:lstStyle/>
          <a:p>
            <a:pPr algn="ctr"/>
            <a:r>
              <a:rPr lang="ru-RU" sz="5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Нептуне –один год равен</a:t>
            </a:r>
          </a:p>
          <a:p>
            <a:pPr algn="ctr"/>
            <a:r>
              <a:rPr lang="ru-RU" sz="5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165 световым годам! </a:t>
            </a:r>
          </a:p>
        </p:txBody>
      </p:sp>
      <p:cxnSp>
        <p:nvCxnSpPr>
          <p:cNvPr id="8" name="Соединительная линия уступом 7"/>
          <p:cNvCxnSpPr>
            <a:stCxn id="3" idx="2"/>
          </p:cNvCxnSpPr>
          <p:nvPr/>
        </p:nvCxnSpPr>
        <p:spPr>
          <a:xfrm rot="16200000" flipH="1">
            <a:off x="9095396" y="4757315"/>
            <a:ext cx="1251600" cy="609373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 rot="16200000" flipH="1">
            <a:off x="8474589" y="7263044"/>
            <a:ext cx="3402378" cy="259228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5279232" y="6857999"/>
            <a:ext cx="432048" cy="4032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445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36D702-7BC0-43A6-BE79-99962C3550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5192" y="3171780"/>
            <a:ext cx="5886996" cy="44152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95301"/>
            <a:ext cx="21031200" cy="2651126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Английский язык по методу Франка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8EBE5-203E-4DE9-82DB-D65F298DB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1" y="3798275"/>
            <a:ext cx="12744994" cy="8555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5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</a:t>
            </a:r>
            <a:r>
              <a:rPr lang="ru-RU" sz="45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сделали:</a:t>
            </a:r>
          </a:p>
          <a:p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выучили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новых слов с помощью игр. 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нтересно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время за просмотром фильма и его обсуждением. </a:t>
            </a:r>
          </a:p>
          <a:p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ознакомились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новыми людьми.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41A79D-AB02-4BBC-B41A-8D03B4CF0E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9098" y="7377430"/>
            <a:ext cx="7477760" cy="560832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CB754C-D544-4BC4-9DC5-D0E462A7954C}"/>
              </a:ext>
            </a:extLst>
          </p:cNvPr>
          <p:cNvSpPr txBox="1"/>
          <p:nvPr/>
        </p:nvSpPr>
        <p:spPr>
          <a:xfrm>
            <a:off x="14421395" y="4285920"/>
            <a:ext cx="25260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прохождения курса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29C7E-345B-4816-8646-BD39FB9D01C4}"/>
              </a:ext>
            </a:extLst>
          </p:cNvPr>
          <p:cNvSpPr txBox="1"/>
          <p:nvPr/>
        </p:nvSpPr>
        <p:spPr>
          <a:xfrm>
            <a:off x="21717000" y="12985750"/>
            <a:ext cx="2440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Сразу после</a:t>
            </a:r>
          </a:p>
        </p:txBody>
      </p:sp>
    </p:spTree>
    <p:extLst>
      <p:ext uri="{BB962C8B-B14F-4D97-AF65-F5344CB8AC3E}">
        <p14:creationId xmlns:p14="http://schemas.microsoft.com/office/powerpoint/2010/main" val="28100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Заголовок 1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9600" b="1" dirty="0" smtClean="0"/>
              <a:t>«</a:t>
            </a:r>
            <a:r>
              <a:rPr sz="9600" b="1" dirty="0" err="1"/>
              <a:t>Эмоции</a:t>
            </a:r>
            <a:r>
              <a:rPr sz="9600" b="1" dirty="0"/>
              <a:t> </a:t>
            </a:r>
            <a:r>
              <a:rPr sz="9600" b="1" dirty="0" err="1"/>
              <a:t>толстого</a:t>
            </a:r>
            <a:r>
              <a:rPr sz="9600" b="1" dirty="0"/>
              <a:t> </a:t>
            </a:r>
            <a:r>
              <a:rPr sz="9600" b="1" dirty="0" err="1"/>
              <a:t>льва</a:t>
            </a:r>
            <a:r>
              <a:rPr sz="9600" b="1" dirty="0"/>
              <a:t>»</a:t>
            </a:r>
          </a:p>
        </p:txBody>
      </p:sp>
      <p:sp>
        <p:nvSpPr>
          <p:cNvPr id="95" name="Объект 2"/>
          <p:cNvSpPr txBox="1">
            <a:spLocks noGrp="1"/>
          </p:cNvSpPr>
          <p:nvPr>
            <p:ph type="body" sz="half" idx="1"/>
          </p:nvPr>
        </p:nvSpPr>
        <p:spPr>
          <a:xfrm>
            <a:off x="1676400" y="3346021"/>
            <a:ext cx="13569892" cy="940145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None/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ru-RU" sz="4500" b="1" u="sng" dirty="0" smtClean="0"/>
              <a:t>Открытия, которые мы сделали:</a:t>
            </a:r>
          </a:p>
          <a:p>
            <a:pPr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500" dirty="0" err="1" smtClean="0"/>
              <a:t>узнали</a:t>
            </a:r>
            <a:r>
              <a:rPr sz="4500" dirty="0" smtClean="0"/>
              <a:t> </a:t>
            </a:r>
            <a:r>
              <a:rPr sz="4500" dirty="0" err="1"/>
              <a:t>новые</a:t>
            </a:r>
            <a:r>
              <a:rPr sz="4500" dirty="0"/>
              <a:t> </a:t>
            </a:r>
            <a:r>
              <a:rPr sz="4500" dirty="0" err="1"/>
              <a:t>эмоции</a:t>
            </a:r>
            <a:r>
              <a:rPr sz="4500" dirty="0"/>
              <a:t> и </a:t>
            </a:r>
            <a:r>
              <a:rPr sz="4500" dirty="0" err="1"/>
              <a:t>стали</a:t>
            </a:r>
            <a:r>
              <a:rPr sz="4500" dirty="0"/>
              <a:t> </a:t>
            </a:r>
            <a:r>
              <a:rPr sz="4500" dirty="0" err="1"/>
              <a:t>лучше</a:t>
            </a:r>
            <a:r>
              <a:rPr sz="4500" dirty="0"/>
              <a:t> </a:t>
            </a:r>
            <a:r>
              <a:rPr sz="4500" dirty="0" err="1"/>
              <a:t>понимать</a:t>
            </a:r>
            <a:r>
              <a:rPr sz="4500" dirty="0"/>
              <a:t> </a:t>
            </a:r>
            <a:r>
              <a:rPr sz="4500" dirty="0" err="1"/>
              <a:t>свои</a:t>
            </a:r>
            <a:r>
              <a:rPr sz="4500" dirty="0"/>
              <a:t> и </a:t>
            </a:r>
            <a:r>
              <a:rPr sz="4500" dirty="0" err="1"/>
              <a:t>чужие</a:t>
            </a:r>
            <a:r>
              <a:rPr sz="4500" dirty="0"/>
              <a:t> </a:t>
            </a:r>
            <a:r>
              <a:rPr sz="4500" dirty="0" err="1"/>
              <a:t>чувства</a:t>
            </a:r>
            <a:endParaRPr sz="4500" dirty="0"/>
          </a:p>
          <a:p>
            <a:pPr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500" dirty="0" err="1"/>
              <a:t>поняли</a:t>
            </a:r>
            <a:r>
              <a:rPr sz="4500" dirty="0"/>
              <a:t>, </a:t>
            </a:r>
            <a:r>
              <a:rPr sz="4500" dirty="0" err="1"/>
              <a:t>что</a:t>
            </a:r>
            <a:r>
              <a:rPr sz="4500" dirty="0"/>
              <a:t> </a:t>
            </a:r>
            <a:r>
              <a:rPr sz="4500" dirty="0" err="1"/>
              <a:t>плохие</a:t>
            </a:r>
            <a:r>
              <a:rPr sz="4500" dirty="0"/>
              <a:t> </a:t>
            </a:r>
            <a:r>
              <a:rPr sz="4500" dirty="0" err="1"/>
              <a:t>эмоции</a:t>
            </a:r>
            <a:r>
              <a:rPr sz="4500" dirty="0"/>
              <a:t> </a:t>
            </a:r>
            <a:r>
              <a:rPr sz="4500" dirty="0" err="1"/>
              <a:t>тоже</a:t>
            </a:r>
            <a:r>
              <a:rPr sz="4500" dirty="0"/>
              <a:t> </a:t>
            </a:r>
            <a:r>
              <a:rPr sz="4500" dirty="0" err="1"/>
              <a:t>бывают</a:t>
            </a:r>
            <a:r>
              <a:rPr sz="4500" dirty="0"/>
              <a:t> </a:t>
            </a:r>
            <a:r>
              <a:rPr sz="4500" dirty="0" err="1"/>
              <a:t>полезны</a:t>
            </a:r>
            <a:endParaRPr sz="4500" dirty="0"/>
          </a:p>
          <a:p>
            <a:pPr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500" dirty="0" err="1"/>
              <a:t>познакомились</a:t>
            </a:r>
            <a:r>
              <a:rPr sz="4500" dirty="0"/>
              <a:t> с </a:t>
            </a:r>
            <a:r>
              <a:rPr sz="4500" dirty="0" err="1"/>
              <a:t>интересными</a:t>
            </a:r>
            <a:r>
              <a:rPr sz="4500" dirty="0"/>
              <a:t> </a:t>
            </a:r>
            <a:r>
              <a:rPr sz="4500" dirty="0" err="1"/>
              <a:t>современными</a:t>
            </a:r>
            <a:r>
              <a:rPr sz="4500" dirty="0"/>
              <a:t> </a:t>
            </a:r>
            <a:r>
              <a:rPr sz="4500" dirty="0" err="1"/>
              <a:t>рассказами</a:t>
            </a:r>
            <a:endParaRPr sz="4500" dirty="0"/>
          </a:p>
        </p:txBody>
      </p:sp>
      <p:pic>
        <p:nvPicPr>
          <p:cNvPr id="96" name="2022-10-16 01.38.35.jpg" descr="2022-10-16 01.38.3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50401" y="8055719"/>
            <a:ext cx="5638786" cy="4229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2022-10-16 01.38.29.jpg" descr="2022-10-16 01.38.2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046317" y="3757879"/>
            <a:ext cx="5638414" cy="40177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2171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Заголовок 1"/>
          <p:cNvSpPr txBox="1"/>
          <p:nvPr/>
        </p:nvSpPr>
        <p:spPr>
          <a:xfrm>
            <a:off x="1676160" y="730080"/>
            <a:ext cx="21030480" cy="265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8800" spc="-2" dirty="0" smtClean="0">
                <a:latin typeface="Times New Roman"/>
              </a:rPr>
              <a:t>«Ораторское искусство» </a:t>
            </a:r>
            <a:endParaRPr lang="ru-RU" sz="8800" spc="-2" dirty="0">
              <a:latin typeface="Calibri"/>
            </a:endParaRPr>
          </a:p>
        </p:txBody>
      </p:sp>
      <p:sp>
        <p:nvSpPr>
          <p:cNvPr id="83" name="Объект 2"/>
          <p:cNvSpPr txBox="1"/>
          <p:nvPr/>
        </p:nvSpPr>
        <p:spPr>
          <a:xfrm>
            <a:off x="1127829" y="4647750"/>
            <a:ext cx="13691520" cy="85550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720" algn="l">
              <a:lnSpc>
                <a:spcPct val="90000"/>
              </a:lnSpc>
              <a:spcBef>
                <a:spcPts val="2002"/>
              </a:spcBef>
              <a:buClr>
                <a:srgbClr val="000000"/>
              </a:buClr>
            </a:pPr>
            <a:r>
              <a:rPr lang="ru-RU" sz="4500" b="1" u="sng" spc="-2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сделали:</a:t>
            </a:r>
          </a:p>
          <a:p>
            <a:pPr marL="457200" indent="-456480" algn="l">
              <a:lnSpc>
                <a:spcPct val="90000"/>
              </a:lnSpc>
              <a:spcBef>
                <a:spcPts val="2002"/>
              </a:spcBef>
              <a:buClr>
                <a:srgbClr val="000000"/>
              </a:buClr>
              <a:buFont typeface="Arial"/>
              <a:buChar char="•"/>
            </a:pPr>
            <a:r>
              <a:rPr lang="ru-RU" sz="4500" spc="-2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Провели </a:t>
            </a:r>
            <a:r>
              <a:rPr lang="ru-RU" sz="4500" spc="-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дебаты на волнующие темы </a:t>
            </a:r>
          </a:p>
          <a:p>
            <a:pPr marL="457200" indent="-456480" algn="l">
              <a:lnSpc>
                <a:spcPct val="90000"/>
              </a:lnSpc>
              <a:spcBef>
                <a:spcPts val="2002"/>
              </a:spcBef>
              <a:buClr>
                <a:srgbClr val="000000"/>
              </a:buClr>
              <a:buFont typeface="Arial"/>
              <a:buChar char="•"/>
            </a:pPr>
            <a:r>
              <a:rPr lang="ru-RU" sz="4500" spc="-2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Работали с дикцией и артикуляцией </a:t>
            </a:r>
          </a:p>
          <a:p>
            <a:pPr marL="457200" indent="-456480" algn="l">
              <a:lnSpc>
                <a:spcPct val="90000"/>
              </a:lnSpc>
              <a:spcBef>
                <a:spcPts val="2002"/>
              </a:spcBef>
              <a:buClr>
                <a:srgbClr val="000000"/>
              </a:buClr>
              <a:buFont typeface="Arial"/>
              <a:buChar char="•"/>
            </a:pPr>
            <a:r>
              <a:rPr lang="ru-RU" sz="4500" spc="-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Опробовали публичные выступления</a:t>
            </a:r>
          </a:p>
          <a:p>
            <a:pPr marL="457200" indent="-456480" algn="l">
              <a:lnSpc>
                <a:spcPct val="90000"/>
              </a:lnSpc>
              <a:spcBef>
                <a:spcPts val="2002"/>
              </a:spcBef>
              <a:buClr>
                <a:srgbClr val="000000"/>
              </a:buClr>
              <a:buFont typeface="Arial"/>
              <a:buChar char="•"/>
            </a:pPr>
            <a:r>
              <a:rPr lang="ru-RU" sz="4500" spc="-2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Узнали о системе Станиславского для оратора</a:t>
            </a:r>
          </a:p>
        </p:txBody>
      </p:sp>
      <p:pic>
        <p:nvPicPr>
          <p:cNvPr id="86" name="Рисунок 8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 rot="1200">
            <a:off x="14854734" y="4227120"/>
            <a:ext cx="6989040" cy="52416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39715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«Море – смеялось»</a:t>
            </a:r>
            <a:endParaRPr lang="ru-RU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1\Desktop\Дриф\20221015_13034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5549878" y="5378888"/>
            <a:ext cx="9591040" cy="539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\Desktop\Дриф\20221015_13035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0418722" y="5796438"/>
            <a:ext cx="8106413" cy="455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2368" y="8443594"/>
            <a:ext cx="9482556" cy="484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9650" y="3829050"/>
            <a:ext cx="95059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4500" b="1" u="sng" spc="-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сделали:</a:t>
            </a:r>
          </a:p>
          <a:p>
            <a:pPr algn="l"/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Пилить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строгать и клеить – сложный 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труд…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миниатюрная деревенька выглядит как настоящая. 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ощущается близость моря..</a:t>
            </a:r>
          </a:p>
        </p:txBody>
      </p:sp>
    </p:spTree>
    <p:extLst>
      <p:ext uri="{BB962C8B-B14F-4D97-AF65-F5344CB8AC3E}">
        <p14:creationId xmlns:p14="http://schemas.microsoft.com/office/powerpoint/2010/main" val="3629210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7953" y="136089"/>
            <a:ext cx="15609094" cy="3036094"/>
          </a:xfrm>
        </p:spPr>
        <p:txBody>
          <a:bodyPr>
            <a:normAutofit/>
          </a:bodyPr>
          <a:lstStyle/>
          <a:p>
            <a:pPr algn="ctr"/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«Ненаглядная геометрия»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8EBE5-203E-4DE9-82DB-D65F298DB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3172183"/>
            <a:ext cx="12287250" cy="933640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</a:t>
            </a:r>
            <a:r>
              <a:rPr lang="ru-RU" sz="6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сделали: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узнали о листе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Мебиуса;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узнали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существует мокрое оригами, модульное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оригами;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познакомились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головоломками,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танграм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пентамино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модульного оригами </a:t>
            </a:r>
            <a:r>
              <a:rPr lang="ru-RU" sz="7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антистресс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погуляли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лабиринтам.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2096A5-5AEA-4EEC-ACE4-7E02B5FCC9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1411" y="2751169"/>
            <a:ext cx="6119446" cy="45934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15C979-5DC4-4507-BE70-D8112AA984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021742" y="6679248"/>
            <a:ext cx="4239008" cy="56473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2E0B3A-C7C6-4924-A966-AF91BBD391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82351" y="8441612"/>
            <a:ext cx="6417570" cy="481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9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A7DFE7-CD0A-043E-CC72-A4911ED51774}"/>
              </a:ext>
            </a:extLst>
          </p:cNvPr>
          <p:cNvSpPr txBox="1"/>
          <p:nvPr/>
        </p:nvSpPr>
        <p:spPr>
          <a:xfrm rot="21304836">
            <a:off x="9639472" y="2399082"/>
            <a:ext cx="7322524" cy="132343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Я понял, как сложно находить нужные факты в Интернете.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FBD2EE-0DF7-B4BD-7D06-0CCBE9F5A785}"/>
              </a:ext>
            </a:extLst>
          </p:cNvPr>
          <p:cNvSpPr txBox="1"/>
          <p:nvPr/>
        </p:nvSpPr>
        <p:spPr>
          <a:xfrm rot="264977">
            <a:off x="9617193" y="4320531"/>
            <a:ext cx="7786538" cy="1938992"/>
          </a:xfrm>
          <a:prstGeom prst="rect">
            <a:avLst/>
          </a:prstGeom>
          <a:solidFill>
            <a:srgbClr val="F5FD91"/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 smtClean="0"/>
              <a:t>Я даже не думала, что существует столько стран, которые уже не </a:t>
            </a:r>
            <a:r>
              <a:rPr lang="ru-RU" sz="4000" dirty="0"/>
              <a:t>существует</a:t>
            </a:r>
            <a:r>
              <a:rPr lang="ru-RU" sz="4000" dirty="0" smtClean="0"/>
              <a:t>…</a:t>
            </a:r>
            <a:endParaRPr lang="ru-RU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BEF626-A4CA-FB89-07EA-17B4B00C1BBE}"/>
              </a:ext>
            </a:extLst>
          </p:cNvPr>
          <p:cNvSpPr txBox="1"/>
          <p:nvPr/>
        </p:nvSpPr>
        <p:spPr>
          <a:xfrm rot="21202228">
            <a:off x="10320318" y="9318645"/>
            <a:ext cx="7786538" cy="553998"/>
          </a:xfrm>
          <a:prstGeom prst="rect">
            <a:avLst/>
          </a:prstGeom>
          <a:solidFill>
            <a:srgbClr val="F5FD9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000" dirty="0"/>
              <a:t>Я сегодня подружился…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25E569-6B56-171D-BFFD-1F94A51A62D4}"/>
              </a:ext>
            </a:extLst>
          </p:cNvPr>
          <p:cNvSpPr txBox="1"/>
          <p:nvPr/>
        </p:nvSpPr>
        <p:spPr>
          <a:xfrm rot="207260">
            <a:off x="10035076" y="10720038"/>
            <a:ext cx="7786538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Мне ВСЁ удалось хорошо!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E2975DD-92FF-1D59-BD6A-EC5322EC01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768" y="11478763"/>
            <a:ext cx="1100736" cy="13802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AA27E5-F6EC-F9F1-1945-EF89184BBB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963" y="12168099"/>
            <a:ext cx="1218996" cy="13819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DACAEFF-D6AC-1E41-FBF9-0CAD355939E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0366" y="10172741"/>
            <a:ext cx="1359270" cy="13424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6A19F6-E948-AF70-0D43-290A7AB4531E}"/>
              </a:ext>
            </a:extLst>
          </p:cNvPr>
          <p:cNvSpPr txBox="1"/>
          <p:nvPr/>
        </p:nvSpPr>
        <p:spPr>
          <a:xfrm rot="21318550">
            <a:off x="10024288" y="6761789"/>
            <a:ext cx="7786538" cy="212365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4400" dirty="0"/>
              <a:t>Мне понравилось составлять игру, особенно в нее играть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FDFD7A-FEF7-C52B-90BE-0727192C4523}"/>
              </a:ext>
            </a:extLst>
          </p:cNvPr>
          <p:cNvSpPr txBox="1"/>
          <p:nvPr/>
        </p:nvSpPr>
        <p:spPr>
          <a:xfrm rot="21030794">
            <a:off x="10020959" y="11935334"/>
            <a:ext cx="8511298" cy="707886"/>
          </a:xfrm>
          <a:prstGeom prst="rect">
            <a:avLst/>
          </a:prstGeom>
          <a:solidFill>
            <a:srgbClr val="F5FD91"/>
          </a:solidFill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Ужасно сложно задавать вопросы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C03826-6BD0-2C86-A0C1-2DC579C47A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55"/>
          <a:stretch/>
        </p:blipFill>
        <p:spPr>
          <a:xfrm>
            <a:off x="18375877" y="953307"/>
            <a:ext cx="4231206" cy="5771826"/>
          </a:xfrm>
          <a:prstGeom prst="rect">
            <a:avLst/>
          </a:prstGeom>
          <a:ln w="38100">
            <a:solidFill>
              <a:srgbClr val="EC7524"/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77D0CFF-58A9-C83A-6311-C3981B76416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69881">
            <a:off x="19727694" y="5797685"/>
            <a:ext cx="3438800" cy="7140102"/>
          </a:xfrm>
          <a:prstGeom prst="rect">
            <a:avLst/>
          </a:prstGeom>
          <a:ln w="38100">
            <a:solidFill>
              <a:srgbClr val="EC7524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7E67A66-F418-1D1E-0295-89F3992D34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3395" y="1128409"/>
            <a:ext cx="6459166" cy="8209394"/>
          </a:xfrm>
          <a:prstGeom prst="ellipse">
            <a:avLst/>
          </a:prstGeom>
          <a:ln w="28575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46BE80-8D85-3703-90D5-08D3BE5466C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rot="272676">
            <a:off x="3466615" y="6960666"/>
            <a:ext cx="6261046" cy="6517532"/>
          </a:xfrm>
          <a:prstGeom prst="rect">
            <a:avLst/>
          </a:prstGeom>
          <a:ln w="38100">
            <a:solidFill>
              <a:srgbClr val="EC7524"/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76D0593-0CF2-9A48-A417-C4C1C69BC34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rot="21106110">
            <a:off x="749358" y="2740810"/>
            <a:ext cx="4542492" cy="6656112"/>
          </a:xfrm>
          <a:prstGeom prst="rect">
            <a:avLst/>
          </a:prstGeom>
          <a:ln w="38100">
            <a:solidFill>
              <a:srgbClr val="EC752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1B45D-ABAD-8FA0-4FD9-1DBAA83AB7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963" y="415929"/>
            <a:ext cx="21102787" cy="154906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9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ru-RU" sz="9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«Исчезнувшие страны» </a:t>
            </a:r>
            <a:endParaRPr lang="ru-RU" sz="9600" dirty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7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25078"/>
            <a:ext cx="21869400" cy="3036094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Мастерская игры на музыкальных инструментах</a:t>
            </a:r>
          </a:p>
        </p:txBody>
      </p:sp>
      <p:sp useBgFill="1">
        <p:nvSpPr>
          <p:cNvPr id="3" name="Объект 2">
            <a:extLst>
              <a:ext uri="{FF2B5EF4-FFF2-40B4-BE49-F238E27FC236}">
                <a16:creationId xmlns:a16="http://schemas.microsoft.com/office/drawing/2014/main" id="{7928EBE5-203E-4DE9-82DB-D65F298DB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1" y="3798275"/>
            <a:ext cx="13692554" cy="85556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</a:t>
            </a:r>
            <a:r>
              <a:rPr lang="ru-RU" sz="6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сделали:</a:t>
            </a:r>
            <a:endParaRPr lang="ru-RU" sz="6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инструментах можно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сыграть любую музыку.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ритма было у всей 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группы.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Разучивание песни в оркестре это очень интересно</a:t>
            </a:r>
          </a:p>
        </p:txBody>
      </p:sp>
      <p:pic>
        <p:nvPicPr>
          <p:cNvPr id="10" name="Рисунок 10">
            <a:extLst>
              <a:ext uri="{FF2B5EF4-FFF2-40B4-BE49-F238E27FC236}">
                <a16:creationId xmlns:a16="http://schemas.microsoft.com/office/drawing/2014/main" id="{20C9A5AA-DF06-AD63-B768-2EFAAE1F784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33636" y="3946922"/>
            <a:ext cx="7634512" cy="457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10948" y="8239688"/>
            <a:ext cx="6295288" cy="472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7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Заголовок 1"/>
          <p:cNvSpPr txBox="1">
            <a:spLocks noGrp="1"/>
          </p:cNvSpPr>
          <p:nvPr>
            <p:ph type="title"/>
          </p:nvPr>
        </p:nvSpPr>
        <p:spPr>
          <a:xfrm>
            <a:off x="1354704" y="697882"/>
            <a:ext cx="21674592" cy="211937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9600" b="1" dirty="0" err="1" smtClean="0"/>
              <a:t>Фейкчекинг</a:t>
            </a:r>
            <a:r>
              <a:rPr sz="9600" b="1" dirty="0"/>
              <a:t>: </a:t>
            </a:r>
            <a:r>
              <a:rPr sz="9600" b="1" dirty="0" err="1"/>
              <a:t>учимся</a:t>
            </a:r>
            <a:r>
              <a:rPr sz="9600" b="1" dirty="0"/>
              <a:t> </a:t>
            </a:r>
            <a:r>
              <a:rPr sz="9600" b="1" dirty="0" err="1"/>
              <a:t>мыслить</a:t>
            </a:r>
            <a:r>
              <a:rPr sz="9600" b="1" dirty="0"/>
              <a:t> </a:t>
            </a:r>
            <a:r>
              <a:rPr sz="9600" b="1" dirty="0" err="1" smtClean="0"/>
              <a:t>критически</a:t>
            </a:r>
            <a:endParaRPr sz="9600" b="1" dirty="0"/>
          </a:p>
        </p:txBody>
      </p:sp>
      <p:sp>
        <p:nvSpPr>
          <p:cNvPr id="95" name="Объект 2"/>
          <p:cNvSpPr txBox="1">
            <a:spLocks noGrp="1"/>
          </p:cNvSpPr>
          <p:nvPr>
            <p:ph type="body" sz="half" idx="1"/>
          </p:nvPr>
        </p:nvSpPr>
        <p:spPr>
          <a:xfrm>
            <a:off x="553060" y="3656286"/>
            <a:ext cx="11304240" cy="86429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400" b="1" u="sng" dirty="0" err="1" smtClean="0"/>
              <a:t>Открыти</a:t>
            </a:r>
            <a:r>
              <a:rPr lang="ru-RU" sz="5400" b="1" u="sng" dirty="0" smtClean="0"/>
              <a:t>я</a:t>
            </a:r>
            <a:r>
              <a:rPr sz="5400" b="1" u="sng" dirty="0" smtClean="0"/>
              <a:t>, </a:t>
            </a:r>
            <a:r>
              <a:rPr sz="5400" b="1" u="sng" dirty="0" err="1"/>
              <a:t>которые</a:t>
            </a:r>
            <a:r>
              <a:rPr sz="5400" b="1" u="sng" dirty="0"/>
              <a:t> </a:t>
            </a:r>
            <a:r>
              <a:rPr sz="5400" b="1" u="sng" dirty="0" err="1"/>
              <a:t>мы</a:t>
            </a:r>
            <a:r>
              <a:rPr sz="5400" b="1" u="sng" dirty="0"/>
              <a:t> </a:t>
            </a:r>
            <a:r>
              <a:rPr sz="5400" b="1" u="sng" dirty="0" err="1" smtClean="0"/>
              <a:t>сделал</a:t>
            </a:r>
            <a:r>
              <a:rPr lang="ru-RU" sz="5400" b="1" u="sng" dirty="0" smtClean="0"/>
              <a:t>и</a:t>
            </a:r>
            <a:r>
              <a:rPr sz="5400" b="1" u="sng" dirty="0" smtClean="0"/>
              <a:t>:</a:t>
            </a:r>
            <a:r>
              <a:rPr sz="5400" b="1" u="sng" dirty="0"/>
              <a:t> </a:t>
            </a:r>
          </a:p>
          <a:p>
            <a:pPr marL="457198" indent="-457198">
              <a:spcBef>
                <a:spcPts val="3000"/>
              </a:spcBef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400" dirty="0" err="1"/>
              <a:t>нужно</a:t>
            </a:r>
            <a:r>
              <a:rPr sz="5400" dirty="0"/>
              <a:t> </a:t>
            </a:r>
            <a:r>
              <a:rPr sz="5400" dirty="0" err="1"/>
              <a:t>отличать</a:t>
            </a:r>
            <a:r>
              <a:rPr sz="5400" dirty="0"/>
              <a:t> </a:t>
            </a:r>
            <a:r>
              <a:rPr sz="5400" dirty="0" err="1"/>
              <a:t>мнения</a:t>
            </a:r>
            <a:r>
              <a:rPr sz="5400" dirty="0"/>
              <a:t> </a:t>
            </a:r>
            <a:r>
              <a:rPr sz="5400" dirty="0" err="1"/>
              <a:t>от</a:t>
            </a:r>
            <a:r>
              <a:rPr sz="5400" dirty="0"/>
              <a:t> </a:t>
            </a:r>
            <a:r>
              <a:rPr sz="5400" dirty="0" err="1"/>
              <a:t>фактов</a:t>
            </a:r>
            <a:r>
              <a:rPr sz="5400" dirty="0"/>
              <a:t>;</a:t>
            </a:r>
          </a:p>
          <a:p>
            <a:pPr marL="457198" indent="-457198">
              <a:spcBef>
                <a:spcPts val="3000"/>
              </a:spcBef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400" dirty="0" err="1"/>
              <a:t>важно</a:t>
            </a:r>
            <a:r>
              <a:rPr sz="5400" dirty="0"/>
              <a:t> </a:t>
            </a:r>
            <a:r>
              <a:rPr sz="5400" dirty="0" err="1"/>
              <a:t>задавать</a:t>
            </a:r>
            <a:r>
              <a:rPr sz="5400" dirty="0"/>
              <a:t> </a:t>
            </a:r>
            <a:r>
              <a:rPr sz="5400" dirty="0" err="1"/>
              <a:t>вопросы</a:t>
            </a:r>
            <a:r>
              <a:rPr sz="5400" dirty="0"/>
              <a:t> к </a:t>
            </a:r>
            <a:r>
              <a:rPr sz="5400" dirty="0" err="1"/>
              <a:t>информации</a:t>
            </a:r>
            <a:r>
              <a:rPr sz="5400" dirty="0"/>
              <a:t>, </a:t>
            </a:r>
            <a:r>
              <a:rPr sz="5400" dirty="0" err="1"/>
              <a:t>чтобы</a:t>
            </a:r>
            <a:r>
              <a:rPr sz="5400" dirty="0"/>
              <a:t> </a:t>
            </a:r>
            <a:r>
              <a:rPr sz="5400" dirty="0" err="1"/>
              <a:t>понять</a:t>
            </a:r>
            <a:r>
              <a:rPr sz="5400" dirty="0"/>
              <a:t>, </a:t>
            </a:r>
            <a:r>
              <a:rPr sz="5400" dirty="0" err="1"/>
              <a:t>можно</a:t>
            </a:r>
            <a:r>
              <a:rPr sz="5400" dirty="0"/>
              <a:t> </a:t>
            </a:r>
            <a:r>
              <a:rPr sz="5400" dirty="0" err="1"/>
              <a:t>ли</a:t>
            </a:r>
            <a:r>
              <a:rPr sz="5400" dirty="0"/>
              <a:t> </a:t>
            </a:r>
            <a:r>
              <a:rPr sz="5400" dirty="0" err="1"/>
              <a:t>ей</a:t>
            </a:r>
            <a:r>
              <a:rPr sz="5400" dirty="0"/>
              <a:t> </a:t>
            </a:r>
            <a:r>
              <a:rPr sz="5400" dirty="0" err="1"/>
              <a:t>верить</a:t>
            </a:r>
            <a:r>
              <a:rPr sz="5400" dirty="0"/>
              <a:t>;</a:t>
            </a:r>
          </a:p>
          <a:p>
            <a:pPr marL="457198" indent="-457198">
              <a:spcBef>
                <a:spcPts val="3000"/>
              </a:spcBef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400" dirty="0" err="1"/>
              <a:t>Википедии</a:t>
            </a:r>
            <a:r>
              <a:rPr sz="5400" dirty="0"/>
              <a:t> </a:t>
            </a:r>
            <a:r>
              <a:rPr sz="5400" dirty="0" err="1"/>
              <a:t>не</a:t>
            </a:r>
            <a:r>
              <a:rPr sz="5400" dirty="0"/>
              <a:t> </a:t>
            </a:r>
            <a:r>
              <a:rPr sz="5400" dirty="0" err="1"/>
              <a:t>всегда</a:t>
            </a:r>
            <a:r>
              <a:rPr sz="5400" dirty="0"/>
              <a:t> </a:t>
            </a:r>
            <a:r>
              <a:rPr sz="5400" dirty="0" err="1"/>
              <a:t>можно</a:t>
            </a:r>
            <a:r>
              <a:rPr sz="5400" dirty="0"/>
              <a:t> </a:t>
            </a:r>
            <a:r>
              <a:rPr sz="5400" dirty="0" err="1"/>
              <a:t>доверять</a:t>
            </a:r>
            <a:r>
              <a:rPr sz="5400" dirty="0"/>
              <a:t>, а </a:t>
            </a:r>
            <a:r>
              <a:rPr sz="5400" dirty="0" err="1"/>
              <a:t>деловым</a:t>
            </a:r>
            <a:r>
              <a:rPr sz="5400" dirty="0"/>
              <a:t> и </a:t>
            </a:r>
            <a:r>
              <a:rPr sz="5400" dirty="0" err="1"/>
              <a:t>научным</a:t>
            </a:r>
            <a:r>
              <a:rPr sz="5400" dirty="0"/>
              <a:t> </a:t>
            </a:r>
            <a:r>
              <a:rPr sz="5400" dirty="0" err="1"/>
              <a:t>текстам</a:t>
            </a:r>
            <a:r>
              <a:rPr sz="5400" dirty="0"/>
              <a:t> — </a:t>
            </a:r>
            <a:r>
              <a:rPr sz="5400" dirty="0" err="1"/>
              <a:t>скорее</a:t>
            </a:r>
            <a:r>
              <a:rPr sz="5400" dirty="0"/>
              <a:t> </a:t>
            </a:r>
            <a:r>
              <a:rPr sz="5400" dirty="0" err="1"/>
              <a:t>всего</a:t>
            </a:r>
            <a:r>
              <a:rPr sz="5400" dirty="0"/>
              <a:t> </a:t>
            </a:r>
            <a:r>
              <a:rPr sz="5400" dirty="0" err="1"/>
              <a:t>да</a:t>
            </a:r>
            <a:r>
              <a:rPr sz="5400" dirty="0"/>
              <a:t>.</a:t>
            </a:r>
          </a:p>
        </p:txBody>
      </p:sp>
      <p:pic>
        <p:nvPicPr>
          <p:cNvPr id="96" name="2022-11-01 18.14.26.jpg" descr="2022-11-01 18.14.2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48992" y="8188090"/>
            <a:ext cx="5603292" cy="3730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2022-11-01 18.14.30.jpg" descr="2022-11-01 18.14.3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9120" y="3656286"/>
            <a:ext cx="5603056" cy="42022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2022-11-01 18.14.34.jpg" descr="2022-11-01 18.14.3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243868" y="3656286"/>
            <a:ext cx="5634480" cy="4202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2022-11-01 18.14.42.jpg" descr="2022-11-01 18.14.42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243528" y="8173377"/>
            <a:ext cx="5635340" cy="375899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7990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065E48-6C12-4AD2-BBBB-28F4303A67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7114" y="3220367"/>
            <a:ext cx="10136278" cy="466268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822D1-FC48-458E-A6B1-4AE76B2A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52" y="189297"/>
            <a:ext cx="21031200" cy="2651126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Альтернативная энергетика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61AAD9-8F1D-4D8D-ACBF-43185D2975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7114" y="8545836"/>
            <a:ext cx="8934138" cy="4109704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C32868A8-9A7C-499E-BAF7-25B917921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41557" y="1514860"/>
            <a:ext cx="4003230" cy="8702676"/>
          </a:xfrm>
        </p:spPr>
      </p:pic>
      <p:sp>
        <p:nvSpPr>
          <p:cNvPr id="3" name="Прямоугольник 2"/>
          <p:cNvSpPr/>
          <p:nvPr/>
        </p:nvSpPr>
        <p:spPr>
          <a:xfrm>
            <a:off x="892080" y="3460830"/>
            <a:ext cx="107035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сделали, </a:t>
            </a:r>
            <a:endParaRPr lang="ru-RU" sz="5400" b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866" y="5175683"/>
            <a:ext cx="12192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способов получения энергии.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нужно использовать энергию солнца и ветра, вместо сжигания топлива.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конструкторов можно понять как преобразуется одна энергия в другую.</a:t>
            </a:r>
          </a:p>
        </p:txBody>
      </p:sp>
    </p:spTree>
    <p:extLst>
      <p:ext uri="{BB962C8B-B14F-4D97-AF65-F5344CB8AC3E}">
        <p14:creationId xmlns:p14="http://schemas.microsoft.com/office/powerpoint/2010/main" val="2257752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5" y="141929"/>
            <a:ext cx="18344917" cy="2651126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Reading </a:t>
            </a: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смыслом. </a:t>
            </a:r>
            <a:b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Критическое мышление.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8EBE5-203E-4DE9-82DB-D65F298DB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344" y="3549963"/>
            <a:ext cx="10623644" cy="8555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сделали: 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Критическое мышление – это непросто, но у нас получилось!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Мозговой штурм – это круто!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картинах можно увидеть смысл так же, как в тексте.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74599" y="4554416"/>
            <a:ext cx="325281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0" dirty="0"/>
              <a:t>фото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099325" y="4073831"/>
            <a:ext cx="12326814" cy="62425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096863" y="6709389"/>
            <a:ext cx="4892302" cy="66140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9033" y="3076380"/>
            <a:ext cx="7460998" cy="359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51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887372-501F-4F93-B895-D61087AAB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312" y="339192"/>
            <a:ext cx="21323807" cy="3036094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«Математическая шкатулка</a:t>
            </a: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1CA2D4-AA43-4FC7-8197-F408FC802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512" y="2563891"/>
            <a:ext cx="15609094" cy="8840392"/>
          </a:xfrm>
        </p:spPr>
        <p:txBody>
          <a:bodyPr>
            <a:normAutofit/>
          </a:bodyPr>
          <a:lstStyle/>
          <a:p>
            <a:endParaRPr lang="ru-RU" sz="4000" dirty="0" smtClean="0"/>
          </a:p>
          <a:p>
            <a:pPr marL="0" indent="0">
              <a:buNone/>
            </a:pPr>
            <a:r>
              <a:rPr lang="ru-RU" sz="5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сделали: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Изучили новые геометрический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фигуры;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Познакомились с координатной плоскостью;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Научились рисовать рисунки по координатам.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9757CA-3976-4493-9844-66112265860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294423" y="1967281"/>
            <a:ext cx="6765390" cy="50740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6FBE4C-31AD-46C9-A0A0-A7CFE5A63A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729"/>
          <a:stretch/>
        </p:blipFill>
        <p:spPr>
          <a:xfrm rot="5400000">
            <a:off x="16113341" y="6275297"/>
            <a:ext cx="7501460" cy="562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93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74" y="993644"/>
            <a:ext cx="14197583" cy="2198616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«кулинариУМ»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8EBE5-203E-4DE9-82DB-D65F298DB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622" y="5190285"/>
            <a:ext cx="11760071" cy="3127758"/>
          </a:xfrm>
        </p:spPr>
        <p:txBody>
          <a:bodyPr>
            <a:noAutofit/>
          </a:bodyPr>
          <a:lstStyle/>
          <a:p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сделали: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Изучили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 правильного питания и историю русской кухни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Приготовили салат «Винегрет» из вареных овощей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Узнали виды тепловой обработки овощей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9FA3E8-D04E-4F4C-B93F-6C87E14F08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30032" y="4737509"/>
            <a:ext cx="6353968" cy="42380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818255-9E51-4F6C-8ABE-92E70BEFC0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29434" y="173938"/>
            <a:ext cx="5755164" cy="43163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D29E02-1AE7-4352-8854-56BAF23B85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3328" y="9222806"/>
            <a:ext cx="3178576" cy="42381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0699BB-C65C-40C9-AD1D-426150D4DB8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47057" y="6519509"/>
            <a:ext cx="3178574" cy="423809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CBAAE71-C1CC-4FF6-B289-6E8FE99DFB6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47057" y="1099312"/>
            <a:ext cx="3309150" cy="44122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BEE7067-3870-44D2-B8A7-40D19591A05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37785" y="8975607"/>
            <a:ext cx="3237278" cy="431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14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91413" y="269574"/>
            <a:ext cx="15609094" cy="3036094"/>
          </a:xfrm>
        </p:spPr>
        <p:txBody>
          <a:bodyPr>
            <a:normAutofit/>
          </a:bodyPr>
          <a:lstStyle/>
          <a:p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жизнь старых вещей</a:t>
            </a:r>
            <a:endParaRPr lang="ru-RU" sz="9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7537" y="3096361"/>
            <a:ext cx="1239012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5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сделали: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Сказочный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домик-подсвечник и емкость для хранения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кофе можно создать из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предметов, которые обычно выбрасывают как мусор: банки от чипсов, упаковка для яиц, старые газеты и бечевка. </a:t>
            </a:r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– замечательный подарок и необходимая вещь в доме.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381"/>
          <a:stretch/>
        </p:blipFill>
        <p:spPr bwMode="auto">
          <a:xfrm>
            <a:off x="20143901" y="2446342"/>
            <a:ext cx="4240099" cy="515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00507" y="7351564"/>
            <a:ext cx="3307651" cy="588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41243" y="3853123"/>
            <a:ext cx="8307642" cy="467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89861" y="8151013"/>
            <a:ext cx="3698704" cy="508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439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вокруг нас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8EBE5-203E-4DE9-82DB-D65F298DB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225" y="3455270"/>
            <a:ext cx="13692554" cy="8555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</a:t>
            </a:r>
            <a:r>
              <a:rPr lang="ru-RU" sz="6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сделали:</a:t>
            </a:r>
          </a:p>
          <a:p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Вокруг 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 всё находится в движении: от молекул до </a:t>
            </a:r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планет.</a:t>
            </a:r>
          </a:p>
          <a:p>
            <a:r>
              <a:rPr lang="ru-RU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–очень интересная наука!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88267" y="10325861"/>
            <a:ext cx="5879432" cy="33813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3333" y="2723951"/>
            <a:ext cx="5454232" cy="72639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94021" y="4485485"/>
            <a:ext cx="3843936" cy="511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4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C800F-AC72-41BA-8624-11ADAE30B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Облачное моделирование на базе 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Tinker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8041" y="4267927"/>
            <a:ext cx="10274493" cy="855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Открытия, которые мы сделали: </a:t>
            </a:r>
          </a:p>
          <a:p>
            <a:pPr marL="0" indent="0"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Изучили основы 3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моделирования</a:t>
            </a:r>
          </a:p>
          <a:p>
            <a:pPr marL="0" indent="0"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Научились создавать макеты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платформе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TinkerCAD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B7D573F-38BD-4FE4-8F7E-CD26F015BF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448683" y="2645206"/>
            <a:ext cx="6858000" cy="51435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B67B02D-A8AC-44C5-9DC8-4F598C7F98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770844" y="9057370"/>
            <a:ext cx="5070044" cy="424721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687625-6EDC-4379-A015-5CE4CA2D34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157731" y="7608147"/>
            <a:ext cx="6980404" cy="52353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B3F460-D819-420D-AF32-558C4ACDBD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715237" y="3718206"/>
            <a:ext cx="7232342" cy="542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64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/>
          </p:nvPr>
        </p:nvSpPr>
        <p:spPr>
          <a:xfrm>
            <a:off x="1773237" y="1345009"/>
            <a:ext cx="14716126" cy="4133851"/>
          </a:xfrm>
          <a:prstGeom prst="rect">
            <a:avLst/>
          </a:prstGeom>
        </p:spPr>
        <p:txBody>
          <a:bodyPr/>
          <a:lstStyle/>
          <a:p>
            <a:r>
              <a:t>Спасибо</a:t>
            </a:r>
            <a:br/>
            <a:r>
              <a:rPr>
                <a:latin typeface="Montserrat Bold"/>
                <a:ea typeface="Montserrat Bold"/>
                <a:cs typeface="Montserrat Bold"/>
                <a:sym typeface="Montserrat Bold"/>
              </a:rPr>
              <a:t>за внимание!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 Regular"/>
        <a:ea typeface="Montserrat Regular"/>
        <a:cs typeface="Montserrat Regular"/>
      </a:majorFont>
      <a:minorFont>
        <a:latin typeface="Montserrat SemiBold"/>
        <a:ea typeface="Montserrat SemiBold"/>
        <a:cs typeface="Montserrat SemiBol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t">
        <a:normAutofit/>
      </a:bodyPr>
      <a:lstStyle>
        <a:defPPr marL="0" marR="0" indent="0" algn="l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700" b="0" i="0" u="none" strike="noStrike" cap="none" spc="0" normalizeH="0" baseline="0">
            <a:ln>
              <a:noFill/>
            </a:ln>
            <a:solidFill>
              <a:srgbClr val="53585F"/>
            </a:solidFill>
            <a:effectLst/>
            <a:uFillTx/>
            <a:latin typeface="PT Sans"/>
            <a:ea typeface="PT Sans"/>
            <a:cs typeface="PT Sans"/>
            <a:sym typeface="PT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 Regular"/>
        <a:ea typeface="Montserrat Regular"/>
        <a:cs typeface="Montserrat Regular"/>
      </a:majorFont>
      <a:minorFont>
        <a:latin typeface="Montserrat SemiBold"/>
        <a:ea typeface="Montserrat SemiBold"/>
        <a:cs typeface="Montserrat SemiBol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t">
        <a:normAutofit/>
      </a:bodyPr>
      <a:lstStyle>
        <a:defPPr marL="0" marR="0" indent="0" algn="l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700" b="0" i="0" u="none" strike="noStrike" cap="none" spc="0" normalizeH="0" baseline="0">
            <a:ln>
              <a:noFill/>
            </a:ln>
            <a:solidFill>
              <a:srgbClr val="53585F"/>
            </a:solidFill>
            <a:effectLst/>
            <a:uFillTx/>
            <a:latin typeface="PT Sans"/>
            <a:ea typeface="PT Sans"/>
            <a:cs typeface="PT Sans"/>
            <a:sym typeface="PT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595</Words>
  <Application>Microsoft Office PowerPoint</Application>
  <PresentationFormat>Произвольный</PresentationFormat>
  <Paragraphs>107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Cambria</vt:lpstr>
      <vt:lpstr>Helvetica Light</vt:lpstr>
      <vt:lpstr>Helvetica Neue</vt:lpstr>
      <vt:lpstr>Montserrat Bold</vt:lpstr>
      <vt:lpstr>Montserrat Regular</vt:lpstr>
      <vt:lpstr>Montserrat SemiBold</vt:lpstr>
      <vt:lpstr>PT Sans</vt:lpstr>
      <vt:lpstr>Times New Roman</vt:lpstr>
      <vt:lpstr>White</vt:lpstr>
      <vt:lpstr>Тема Office</vt:lpstr>
      <vt:lpstr>Образовательные модули в 5-6 х классах </vt:lpstr>
      <vt:lpstr> «Жизнь под микроскопом»</vt:lpstr>
      <vt:lpstr>«Юный топограф»</vt:lpstr>
      <vt:lpstr>Презентация PowerPoint</vt:lpstr>
      <vt:lpstr>Английский язык по методу Франка</vt:lpstr>
      <vt:lpstr>«Эмоции толстого льва»</vt:lpstr>
      <vt:lpstr>Презентация PowerPoint</vt:lpstr>
      <vt:lpstr>«Море – смеялось»</vt:lpstr>
      <vt:lpstr>«Ненаглядная геометрия»</vt:lpstr>
      <vt:lpstr> «Исчезнувшие страны» </vt:lpstr>
      <vt:lpstr>Мастерская игры на музыкальных инструментах</vt:lpstr>
      <vt:lpstr>Фейкчекинг: учимся мыслить критически</vt:lpstr>
      <vt:lpstr>Альтернативная энергетика</vt:lpstr>
      <vt:lpstr>Reading со смыслом.  Критическое мышление.</vt:lpstr>
      <vt:lpstr>Модуль «Математическая шкатулка»</vt:lpstr>
      <vt:lpstr>Модуль «кулинариУМ»</vt:lpstr>
      <vt:lpstr>Новая жизнь старых вещей</vt:lpstr>
      <vt:lpstr>Движение вокруг нас</vt:lpstr>
      <vt:lpstr>Облачное моделирование на базе Tinker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всероссийской школьной олимпиады</dc:title>
  <dc:creator>Admin</dc:creator>
  <cp:lastModifiedBy>PC</cp:lastModifiedBy>
  <cp:revision>16</cp:revision>
  <dcterms:modified xsi:type="dcterms:W3CDTF">2022-11-07T07:38:03Z</dcterms:modified>
</cp:coreProperties>
</file>